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66FF66"/>
    <a:srgbClr val="66FF33"/>
    <a:srgbClr val="CCFF99"/>
    <a:srgbClr val="FF99CC"/>
    <a:srgbClr val="FF99FF"/>
    <a:srgbClr val="FFCCFF"/>
    <a:srgbClr val="FFFF99"/>
    <a:srgbClr val="FFFF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2118" y="102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533230" y="3733800"/>
            <a:ext cx="12649200" cy="381626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4800" b="1" dirty="0">
                <a:cs typeface="B Nazanin" panose="00000400000000000000" pitchFamily="2" charset="-78"/>
              </a:rPr>
              <a:t>عنوان ...... (قلم: </a:t>
            </a:r>
            <a:r>
              <a:rPr lang="ar-SA" sz="4800" b="1" dirty="0">
                <a:cs typeface="B Nazanin" panose="00000400000000000000" pitchFamily="2" charset="-78"/>
              </a:rPr>
              <a:t>بی­نازنین</a:t>
            </a:r>
            <a:r>
              <a:rPr lang="fa-IR" sz="4800" b="1" dirty="0">
                <a:cs typeface="B Nazanin" panose="00000400000000000000" pitchFamily="2" charset="-78"/>
              </a:rPr>
              <a:t> 48 ضخیم)</a:t>
            </a:r>
            <a:endParaRPr lang="en-US" sz="4800" dirty="0">
              <a:cs typeface="B Nazanin" panose="00000400000000000000" pitchFamily="2" charset="-78"/>
            </a:endParaRPr>
          </a:p>
          <a:p>
            <a:pPr algn="ctr" rtl="1"/>
            <a:endParaRPr lang="fa-IR" sz="32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4000" b="1" dirty="0">
                <a:cs typeface="B Nazanin" panose="00000400000000000000" pitchFamily="2" charset="-78"/>
              </a:rPr>
              <a:t>نويسنده اول</a:t>
            </a:r>
            <a:r>
              <a:rPr lang="fa-IR" sz="4000" b="1" baseline="30000" dirty="0">
                <a:cs typeface="B Nazanin" panose="00000400000000000000" pitchFamily="2" charset="-78"/>
              </a:rPr>
              <a:t>1</a:t>
            </a:r>
            <a:r>
              <a:rPr lang="fa-IR" sz="4000" b="1" dirty="0">
                <a:cs typeface="B Nazanin" panose="00000400000000000000" pitchFamily="2" charset="-78"/>
              </a:rPr>
              <a:t>، نويسنده دوم</a:t>
            </a:r>
            <a:r>
              <a:rPr lang="fa-IR" sz="4000" b="1" baseline="30000" dirty="0">
                <a:cs typeface="B Nazanin" panose="00000400000000000000" pitchFamily="2" charset="-78"/>
              </a:rPr>
              <a:t>2</a:t>
            </a:r>
            <a:r>
              <a:rPr lang="fa-IR" sz="4000" b="1" dirty="0">
                <a:cs typeface="B Nazanin" panose="00000400000000000000" pitchFamily="2" charset="-78"/>
              </a:rPr>
              <a:t> (قلم </a:t>
            </a:r>
            <a:r>
              <a:rPr lang="ar-SA" sz="4000" b="1" dirty="0">
                <a:cs typeface="B Nazanin" panose="00000400000000000000" pitchFamily="2" charset="-78"/>
              </a:rPr>
              <a:t>بی­نازنین</a:t>
            </a:r>
            <a:r>
              <a:rPr lang="fa-IR" sz="4000" b="1" dirty="0">
                <a:cs typeface="B Nazanin" panose="00000400000000000000" pitchFamily="2" charset="-78"/>
              </a:rPr>
              <a:t>40 ضخیم)</a:t>
            </a:r>
            <a:endParaRPr lang="en-US" sz="4000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3200" dirty="0">
                <a:cs typeface="B Nazanin" panose="00000400000000000000" pitchFamily="2" charset="-78"/>
              </a:rPr>
              <a:t>1-عنوان و آدرس نويسنده اول</a:t>
            </a:r>
            <a:r>
              <a:rPr lang="en-US" sz="3200" dirty="0">
                <a:cs typeface="B Nazanin" panose="00000400000000000000" pitchFamily="2" charset="-78"/>
              </a:rPr>
              <a:t> </a:t>
            </a:r>
            <a:r>
              <a:rPr lang="fa-IR" sz="3200" dirty="0">
                <a:cs typeface="B Nazanin" panose="00000400000000000000" pitchFamily="2" charset="-78"/>
              </a:rPr>
              <a:t>(قلم </a:t>
            </a:r>
            <a:r>
              <a:rPr lang="ar-SA" sz="3200" dirty="0">
                <a:cs typeface="B Nazanin" panose="00000400000000000000" pitchFamily="2" charset="-78"/>
              </a:rPr>
              <a:t>بی­نازنین</a:t>
            </a:r>
            <a:r>
              <a:rPr lang="fa-IR" sz="3200" dirty="0">
                <a:cs typeface="B Nazanin" panose="00000400000000000000" pitchFamily="2" charset="-78"/>
              </a:rPr>
              <a:t> 32)</a:t>
            </a:r>
            <a:endParaRPr lang="en-US" sz="3200" dirty="0">
              <a:cs typeface="B Nazanin" panose="00000400000000000000" pitchFamily="2" charset="-78"/>
            </a:endParaRP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ar-SA" sz="3200" dirty="0">
                <a:cs typeface="B Nazanin" panose="00000400000000000000" pitchFamily="2" charset="-78"/>
              </a:rPr>
              <a:t>با اندازه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30)</a:t>
            </a:r>
            <a:r>
              <a:rPr lang="fa-IR" sz="3200" dirty="0"/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a-IR" sz="3200" dirty="0">
                <a:cs typeface="B Nazanin" panose="00000400000000000000" pitchFamily="2" charset="-78"/>
              </a:rPr>
              <a:t>قلم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rtl="1"/>
            <a:r>
              <a:rPr lang="fa-IR" sz="3200" dirty="0">
                <a:cs typeface="B Nazanin" panose="00000400000000000000" pitchFamily="2" charset="-78"/>
              </a:rPr>
              <a:t>2- عنوان و آدرس نويسنده دوّم</a:t>
            </a:r>
            <a:r>
              <a:rPr lang="en-US" sz="3200" dirty="0">
                <a:cs typeface="B Nazanin" panose="00000400000000000000" pitchFamily="2" charset="-78"/>
              </a:rPr>
              <a:t> </a:t>
            </a:r>
            <a:r>
              <a:rPr lang="fa-IR" sz="3200" dirty="0">
                <a:cs typeface="B Nazanin" panose="00000400000000000000" pitchFamily="2" charset="-78"/>
              </a:rPr>
              <a:t>(قلم </a:t>
            </a:r>
            <a:r>
              <a:rPr lang="ar-SA" sz="3200" dirty="0">
                <a:cs typeface="B Nazanin" panose="00000400000000000000" pitchFamily="2" charset="-78"/>
              </a:rPr>
              <a:t>بی­نازنین</a:t>
            </a:r>
            <a:r>
              <a:rPr lang="fa-IR" sz="3200" dirty="0">
                <a:cs typeface="B Nazanin" panose="00000400000000000000" pitchFamily="2" charset="-78"/>
              </a:rPr>
              <a:t> 32)</a:t>
            </a:r>
            <a:endParaRPr lang="en-US" sz="3200" dirty="0">
              <a:cs typeface="B Nazanin" panose="00000400000000000000" pitchFamily="2" charset="-78"/>
            </a:endParaRP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ar-SA" sz="3200" dirty="0">
                <a:cs typeface="B Nazanin" panose="00000400000000000000" pitchFamily="2" charset="-78"/>
              </a:rPr>
              <a:t>با اندازه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30)</a:t>
            </a:r>
            <a:r>
              <a:rPr lang="fa-IR" sz="3200" dirty="0"/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a-IR" sz="3200" dirty="0">
                <a:cs typeface="B Nazanin" panose="00000400000000000000" pitchFamily="2" charset="-78"/>
              </a:rPr>
              <a:t>قلم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 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253514" y="7696200"/>
            <a:ext cx="8777685" cy="48006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چکیده خلاصه ای از پژوهش انجام شده شامل 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مسئله مورد مطالعه، اهداف، روش پژوهش، يافته‌‌ها و نتایج به طور مختصر 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باشد (قلم </a:t>
            </a:r>
            <a:r>
              <a:rPr lang="ar-SA" sz="3600" dirty="0">
                <a:solidFill>
                  <a:schemeClr val="tx1"/>
                </a:solidFill>
                <a:cs typeface="B Nazanin" panose="00000400000000000000" pitchFamily="2" charset="-78"/>
              </a:rPr>
              <a:t>بی­نازنین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40)</a:t>
            </a:r>
          </a:p>
          <a:p>
            <a:pPr algn="just" rtl="1"/>
            <a:endParaRPr lang="fa-IR" sz="36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كليد واژه‌ها: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بین 3 تا 5 واژه که با ويرگول (،) از هم جدا شده و در يك خط باشند (قلم بی­نازنین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40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253515" y="12725400"/>
            <a:ext cx="8703072" cy="6629400"/>
          </a:xfrm>
          <a:prstGeom prst="roundRect">
            <a:avLst/>
          </a:prstGeom>
          <a:solidFill>
            <a:srgbClr val="FF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مقدمه مختصری مستند از "کلیات تحقیق که شامل معرفی موضوع، بيان مسأله، اهمیت موضوع و تلاش های انجام گرفته در مقاله برای حل کاستی های موجود" می باشد 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(قلم بی­نازنین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40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253515" y="19659600"/>
            <a:ext cx="8777685" cy="6629400"/>
          </a:xfrm>
          <a:prstGeom prst="roundRect">
            <a:avLst/>
          </a:prstGeom>
          <a:solidFill>
            <a:srgbClr val="CCFF9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خلاصه ای از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"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جامعه آماري، نمونه و روش نمونه گيري، انجام آزمایشات، ابزارهاي پژوهش، تئوری و مدلسازی و روشهاي تجزيه و تحليل داده ها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" می باشد 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(قلم بی­نازنین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40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90800" y="19659600"/>
            <a:ext cx="9116616" cy="6629400"/>
          </a:xfrm>
          <a:prstGeom prst="round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نتيجه گيري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شامل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"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نكات مهم انجام شده در 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مقاله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 به صورت خلاصه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می باشد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 (قلم بی­نازنین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40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مهمترین منابع لاتین 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(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قلم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fa-I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با اندازه 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</a:p>
          <a:p>
            <a:pPr algn="just" rtl="1"/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مهمترین منابع فارسی </a:t>
            </a:r>
            <a:r>
              <a:rPr lang="ar-SA" sz="3200" dirty="0">
                <a:solidFill>
                  <a:schemeClr val="tx1"/>
                </a:solidFill>
                <a:cs typeface="B Nazanin" panose="00000400000000000000" pitchFamily="2" charset="-78"/>
              </a:rPr>
              <a:t>(قلم بی­نازنین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32</a:t>
            </a:r>
            <a:r>
              <a:rPr lang="ar-SA" sz="32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32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90800" y="12725400"/>
            <a:ext cx="9116616" cy="6629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نتایج و بحث بیان مختصری از "یافته های تحقیق (بیان یافته ها، نوآوری پژوهش)، روش ها و آزمون های آماری جهت بررسی نتایج و تحلیل کمی و کیفی داده ها به همراه </a:t>
            </a:r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مقایسه نوآوری حاضر با نوآوری مقالات معتبر پیشینه،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منحصر به فرد بودن یافته های تحقیق،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ارائه پیشنهادات عملی جهت گسترش و تولید دانش و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ارزش کابردی حاصل از یافته های تحقیق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است. نتایج می تواند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 همراه با جدول، نمودار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یا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 شکل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باشد 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(قلم بی­نازنین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40</a:t>
            </a:r>
            <a:r>
              <a:rPr lang="ar-SA" sz="40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just" rtl="1"/>
            <a:endParaRPr lang="en-US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8650" y="12725400"/>
            <a:ext cx="971550" cy="6629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488400" y="19659600"/>
            <a:ext cx="971550" cy="6629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0" y="19659600"/>
            <a:ext cx="971550" cy="66294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84389" y="12801600"/>
            <a:ext cx="971550" cy="6629400"/>
          </a:xfrm>
          <a:prstGeom prst="roundRect">
            <a:avLst/>
          </a:prstGeom>
          <a:solidFill>
            <a:srgbClr val="FF99CC"/>
          </a:solidFill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cs typeface="B Lotus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066461" y="19564350"/>
            <a:ext cx="158273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20906511" y="22429858"/>
            <a:ext cx="21178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4000" dirty="0">
                <a:cs typeface="B Nazanin" panose="00000400000000000000" pitchFamily="2" charset="-78"/>
              </a:rPr>
              <a:t>روش تحقیق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24597" y="15686157"/>
            <a:ext cx="2103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4000" dirty="0">
                <a:cs typeface="B Nazanin" panose="00000400000000000000" pitchFamily="2" charset="-78"/>
              </a:rPr>
              <a:t>نتایج و بحث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1389010" y="1576329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4000" dirty="0">
                <a:cs typeface="B Nazanin" panose="00000400000000000000" pitchFamily="2" charset="-78"/>
              </a:rPr>
              <a:t>مقدمه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-680069" y="22429858"/>
            <a:ext cx="3659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>
                <a:solidFill>
                  <a:schemeClr val="bg1"/>
                </a:solidFill>
                <a:cs typeface="B Nazanin" panose="00000400000000000000" pitchFamily="2" charset="-78"/>
              </a:rPr>
              <a:t>نتبجه گیری و منابع </a:t>
            </a:r>
            <a:endParaRPr lang="en-US" sz="4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8657361" y="7848600"/>
            <a:ext cx="1924853" cy="742950"/>
          </a:xfrm>
          <a:prstGeom prst="roundRect">
            <a:avLst/>
          </a:prstGeom>
          <a:solidFill>
            <a:srgbClr val="FFFF66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>
                <a:solidFill>
                  <a:schemeClr val="tx1"/>
                </a:solidFill>
                <a:cs typeface="B Nazanin" panose="00000400000000000000" pitchFamily="2" charset="-78"/>
              </a:rPr>
              <a:t>چکیده </a:t>
            </a:r>
            <a:endParaRPr lang="en-US" sz="4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2028340" y="4238140"/>
            <a:ext cx="902852" cy="2660467"/>
          </a:xfrm>
          <a:prstGeom prst="round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1430270" y="4419600"/>
            <a:ext cx="2002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3600" b="1" dirty="0">
                <a:cs typeface="B Nazanin" panose="00000400000000000000" pitchFamily="2" charset="-78"/>
              </a:rPr>
              <a:t>شماره مقاله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590800" y="7645314"/>
            <a:ext cx="9116615" cy="487053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چکیده گرافیکی شامل نمایش کار انجام شده، یافته ها و نتایج اصلی مقاله در قالب یک تصویر به صورت خلاصه می باشد.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229600" y="7848600"/>
            <a:ext cx="3067853" cy="742950"/>
          </a:xfrm>
          <a:prstGeom prst="roundRect">
            <a:avLst/>
          </a:prstGeom>
          <a:solidFill>
            <a:srgbClr val="FFFF66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>
                <a:solidFill>
                  <a:schemeClr val="tx1"/>
                </a:solidFill>
                <a:cs typeface="B Nazanin" panose="00000400000000000000" pitchFamily="2" charset="-78"/>
              </a:rPr>
              <a:t>چکیده گرافیکی </a:t>
            </a:r>
            <a:endParaRPr lang="en-US" sz="4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1297453" y="12710361"/>
            <a:ext cx="158273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0000" cy="358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359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Lotus</vt:lpstr>
      <vt:lpstr>B Nazanin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ITKashefi_Laptop</cp:lastModifiedBy>
  <cp:revision>40</cp:revision>
  <dcterms:created xsi:type="dcterms:W3CDTF">2016-12-29T15:47:39Z</dcterms:created>
  <dcterms:modified xsi:type="dcterms:W3CDTF">2025-03-23T15:34:49Z</dcterms:modified>
</cp:coreProperties>
</file>