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66FF66"/>
    <a:srgbClr val="66FF33"/>
    <a:srgbClr val="CCFF99"/>
    <a:srgbClr val="FF99CC"/>
    <a:srgbClr val="FF99FF"/>
    <a:srgbClr val="FFCCFF"/>
    <a:srgbClr val="FFFF99"/>
    <a:srgbClr val="FFFF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330" y="38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05400" y="4449320"/>
            <a:ext cx="12649200" cy="381626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4800" b="1" dirty="0">
                <a:cs typeface="B Nazanin" panose="00000400000000000000" pitchFamily="2" charset="-78"/>
              </a:rPr>
              <a:t>عنوان ...... (قلم: </a:t>
            </a:r>
            <a:r>
              <a:rPr lang="ar-SA" sz="4800" b="1" dirty="0">
                <a:cs typeface="B Nazanin" panose="00000400000000000000" pitchFamily="2" charset="-78"/>
              </a:rPr>
              <a:t>بی­نازنین</a:t>
            </a:r>
            <a:r>
              <a:rPr lang="fa-IR" sz="4800" b="1" dirty="0">
                <a:cs typeface="B Nazanin" panose="00000400000000000000" pitchFamily="2" charset="-78"/>
              </a:rPr>
              <a:t> 48 ضخیم)</a:t>
            </a:r>
            <a:endParaRPr lang="en-US" sz="4800" dirty="0">
              <a:cs typeface="B Nazanin" panose="00000400000000000000" pitchFamily="2" charset="-78"/>
            </a:endParaRPr>
          </a:p>
          <a:p>
            <a:pPr algn="ctr" rtl="1"/>
            <a:endParaRPr lang="fa-IR" sz="32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4000" b="1" dirty="0">
                <a:cs typeface="B Nazanin" panose="00000400000000000000" pitchFamily="2" charset="-78"/>
              </a:rPr>
              <a:t>نويسنده اول</a:t>
            </a:r>
            <a:r>
              <a:rPr lang="fa-IR" sz="4000" b="1" baseline="30000" dirty="0">
                <a:cs typeface="B Nazanin" panose="00000400000000000000" pitchFamily="2" charset="-78"/>
              </a:rPr>
              <a:t>1</a:t>
            </a:r>
            <a:r>
              <a:rPr lang="fa-IR" sz="4000" b="1" dirty="0">
                <a:cs typeface="B Nazanin" panose="00000400000000000000" pitchFamily="2" charset="-78"/>
              </a:rPr>
              <a:t>، نويسنده دوم</a:t>
            </a:r>
            <a:r>
              <a:rPr lang="fa-IR" sz="4000" b="1" baseline="30000" dirty="0">
                <a:cs typeface="B Nazanin" panose="00000400000000000000" pitchFamily="2" charset="-78"/>
              </a:rPr>
              <a:t>2</a:t>
            </a:r>
            <a:r>
              <a:rPr lang="fa-IR" sz="4000" b="1" dirty="0">
                <a:cs typeface="B Nazanin" panose="00000400000000000000" pitchFamily="2" charset="-78"/>
              </a:rPr>
              <a:t> (قلم </a:t>
            </a:r>
            <a:r>
              <a:rPr lang="ar-SA" sz="4000" b="1" dirty="0">
                <a:cs typeface="B Nazanin" panose="00000400000000000000" pitchFamily="2" charset="-78"/>
              </a:rPr>
              <a:t>بی­نازنین</a:t>
            </a:r>
            <a:r>
              <a:rPr lang="fa-IR" sz="4000" b="1" dirty="0">
                <a:cs typeface="B Nazanin" panose="00000400000000000000" pitchFamily="2" charset="-78"/>
              </a:rPr>
              <a:t>40 ضخیم)</a:t>
            </a:r>
            <a:endParaRPr lang="en-US" sz="4000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3200" dirty="0">
                <a:cs typeface="B Nazanin" panose="00000400000000000000" pitchFamily="2" charset="-78"/>
              </a:rPr>
              <a:t>1-عنوان و آدرس نويسنده اول</a:t>
            </a:r>
            <a:r>
              <a:rPr lang="en-US" sz="3200" dirty="0">
                <a:cs typeface="B Nazanin" panose="00000400000000000000" pitchFamily="2" charset="-78"/>
              </a:rPr>
              <a:t> </a:t>
            </a:r>
            <a:r>
              <a:rPr lang="fa-IR" sz="3200" dirty="0">
                <a:cs typeface="B Nazanin" panose="00000400000000000000" pitchFamily="2" charset="-78"/>
              </a:rPr>
              <a:t>(قلم </a:t>
            </a:r>
            <a:r>
              <a:rPr lang="ar-SA" sz="3200" dirty="0">
                <a:cs typeface="B Nazanin" panose="00000400000000000000" pitchFamily="2" charset="-78"/>
              </a:rPr>
              <a:t>بی­نازنین</a:t>
            </a:r>
            <a:r>
              <a:rPr lang="fa-IR" sz="3200" dirty="0">
                <a:cs typeface="B Nazanin" panose="00000400000000000000" pitchFamily="2" charset="-78"/>
              </a:rPr>
              <a:t> 32)</a:t>
            </a:r>
            <a:endParaRPr lang="en-US" sz="3200" dirty="0">
              <a:cs typeface="B Nazanin" panose="00000400000000000000" pitchFamily="2" charset="-78"/>
            </a:endParaRP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ar-SA" sz="3200" dirty="0">
                <a:cs typeface="B Nazanin" panose="00000400000000000000" pitchFamily="2" charset="-78"/>
              </a:rPr>
              <a:t>با اندازه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30)</a:t>
            </a:r>
            <a:r>
              <a:rPr lang="fa-IR" sz="3200" dirty="0"/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a-IR" sz="3200" dirty="0">
                <a:cs typeface="B Nazanin" panose="00000400000000000000" pitchFamily="2" charset="-78"/>
              </a:rPr>
              <a:t>قلم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rtl="1"/>
            <a:r>
              <a:rPr lang="fa-IR" sz="3200" dirty="0">
                <a:cs typeface="B Nazanin" panose="00000400000000000000" pitchFamily="2" charset="-78"/>
              </a:rPr>
              <a:t>2- عنوان و آدرس نويسنده دوّم</a:t>
            </a:r>
            <a:r>
              <a:rPr lang="en-US" sz="3200" dirty="0">
                <a:cs typeface="B Nazanin" panose="00000400000000000000" pitchFamily="2" charset="-78"/>
              </a:rPr>
              <a:t> </a:t>
            </a:r>
            <a:r>
              <a:rPr lang="fa-IR" sz="3200" dirty="0">
                <a:cs typeface="B Nazanin" panose="00000400000000000000" pitchFamily="2" charset="-78"/>
              </a:rPr>
              <a:t>(قلم </a:t>
            </a:r>
            <a:r>
              <a:rPr lang="ar-SA" sz="3200" dirty="0">
                <a:cs typeface="B Nazanin" panose="00000400000000000000" pitchFamily="2" charset="-78"/>
              </a:rPr>
              <a:t>بی­نازنین</a:t>
            </a:r>
            <a:r>
              <a:rPr lang="fa-IR" sz="3200" dirty="0">
                <a:cs typeface="B Nazanin" panose="00000400000000000000" pitchFamily="2" charset="-78"/>
              </a:rPr>
              <a:t> 32)</a:t>
            </a:r>
            <a:endParaRPr lang="en-US" sz="3200" dirty="0">
              <a:cs typeface="B Nazanin" panose="00000400000000000000" pitchFamily="2" charset="-78"/>
            </a:endParaRP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  <a:r>
              <a:rPr lang="ar-SA" sz="3200" dirty="0">
                <a:cs typeface="B Nazanin" panose="00000400000000000000" pitchFamily="2" charset="-78"/>
              </a:rPr>
              <a:t>با اندازه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30)</a:t>
            </a:r>
            <a:r>
              <a:rPr lang="fa-IR" sz="3200" dirty="0"/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a-IR" sz="3200" dirty="0">
                <a:cs typeface="B Nazanin" panose="00000400000000000000" pitchFamily="2" charset="-78"/>
              </a:rPr>
              <a:t>قلم</a:t>
            </a:r>
            <a:r>
              <a:rPr lang="fa-I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 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14735" y="13639800"/>
            <a:ext cx="971550" cy="6629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274485" y="20574000"/>
            <a:ext cx="967539" cy="5486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1885" y="20574000"/>
            <a:ext cx="914400" cy="548640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270474" y="13716000"/>
            <a:ext cx="971550" cy="6629400"/>
          </a:xfrm>
          <a:prstGeom prst="roundRect">
            <a:avLst/>
          </a:prstGeom>
          <a:solidFill>
            <a:srgbClr val="FF99CC"/>
          </a:solidFill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cs typeface="B Lotus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20692596" y="23344258"/>
            <a:ext cx="21178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4000" dirty="0">
                <a:cs typeface="B Nazanin" panose="00000400000000000000" pitchFamily="2" charset="-78"/>
              </a:rPr>
              <a:t>روش تحقیق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-189318" y="16600557"/>
            <a:ext cx="21034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4000" dirty="0">
                <a:cs typeface="B Nazanin" panose="00000400000000000000" pitchFamily="2" charset="-78"/>
              </a:rPr>
              <a:t>نتایج و بحث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1175095" y="1667769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sz="4000" dirty="0">
                <a:cs typeface="B Nazanin" panose="00000400000000000000" pitchFamily="2" charset="-78"/>
              </a:rPr>
              <a:t>مقدمه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-893984" y="23344258"/>
            <a:ext cx="3659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4000" dirty="0">
                <a:solidFill>
                  <a:schemeClr val="bg1"/>
                </a:solidFill>
                <a:cs typeface="B Nazanin" panose="00000400000000000000" pitchFamily="2" charset="-78"/>
              </a:rPr>
              <a:t>نتبجه گیری و منابع </a:t>
            </a:r>
            <a:endParaRPr lang="en-US" sz="4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1814425" y="5152540"/>
            <a:ext cx="902852" cy="2660467"/>
          </a:xfrm>
          <a:prstGeom prst="round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1216355" y="5334000"/>
            <a:ext cx="2002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3600" b="1" dirty="0">
                <a:cs typeface="B Nazanin" panose="00000400000000000000" pitchFamily="2" charset="-78"/>
              </a:rPr>
              <a:t>شماره مقاله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09800" y="8559714"/>
            <a:ext cx="18440400" cy="17500686"/>
            <a:chOff x="2376885" y="8559714"/>
            <a:chExt cx="18440400" cy="17500686"/>
          </a:xfrm>
        </p:grpSpPr>
        <p:sp>
          <p:nvSpPr>
            <p:cNvPr id="5" name="Rounded Rectangle 4"/>
            <p:cNvSpPr/>
            <p:nvPr/>
          </p:nvSpPr>
          <p:spPr>
            <a:xfrm>
              <a:off x="12039599" y="8610600"/>
              <a:ext cx="8777685" cy="4800600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fa-IR" sz="32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چکیده خلاصه ای از پژوهش انجام شده شامل 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مسئله مورد مطالعه، اهداف، روش پژوهش، يافته‌‌ها و نتایج به طور مختصر 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باشد (قلم </a:t>
              </a:r>
              <a:r>
                <a:rPr lang="ar-SA" sz="3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بی­نازنین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40)</a:t>
              </a:r>
            </a:p>
            <a:p>
              <a:pPr algn="just" rtl="1"/>
              <a:endParaRPr lang="fa-IR" sz="3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r>
                <a:rPr lang="ar-IQ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كليد واژه‌ها: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بین 3 تا 5 واژه که با ويرگول (،) از هم جدا شده و در يك خط باشند (قلم بی­نازنین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40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  <a:endParaRPr lang="en-US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2039600" y="13677900"/>
              <a:ext cx="8703072" cy="6629400"/>
            </a:xfrm>
            <a:prstGeom prst="roundRect">
              <a:avLst/>
            </a:prstGeom>
            <a:solidFill>
              <a:srgbClr val="FFCC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rtl="1"/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مقدمه مختصری مستند از "کلیات تحقیق که شامل معرفی موضوع، بيان مسأله، اهمیت موضوع و تلاش های انجام گرفته در مقاله برای حل کاستی های موجود" می باشد 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(قلم بی­نازنین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40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  <a:endParaRPr lang="en-US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ar-IQ" sz="4000" dirty="0">
                <a:solidFill>
                  <a:schemeClr val="tx1"/>
                </a:solidFill>
                <a:cs typeface="B Lotus" panose="00000400000000000000" pitchFamily="2" charset="-78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039600" y="20574000"/>
              <a:ext cx="8777685" cy="5486400"/>
            </a:xfrm>
            <a:prstGeom prst="roundRect">
              <a:avLst/>
            </a:prstGeom>
            <a:solidFill>
              <a:srgbClr val="CCFF99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rtl="1"/>
              <a:endParaRPr lang="fa-IR" sz="4000" dirty="0">
                <a:solidFill>
                  <a:schemeClr val="tx1"/>
                </a:solidFill>
                <a:cs typeface="B Lotus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روش تحقیق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خلاصه ای از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"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جامعه آماري، نمونه و روش نمونه گيري، انجام آزمایشات، ابزارهاي پژوهش، تئوری و مدلسازی و روشهاي تجزيه و تحليل داده ها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" می باشد 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(قلم بی­نازنین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40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  <a:endParaRPr lang="en-US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Lotus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Lotus" panose="00000400000000000000" pitchFamily="2" charset="-78"/>
              </a:endParaRPr>
            </a:p>
            <a:p>
              <a:pPr algn="just" rtl="1"/>
              <a:endParaRPr lang="ar-IQ" sz="4000" dirty="0">
                <a:solidFill>
                  <a:schemeClr val="tx1"/>
                </a:solidFill>
                <a:cs typeface="B Lotus" panose="00000400000000000000" pitchFamily="2" charset="-78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376885" y="20574000"/>
              <a:ext cx="9116616" cy="5486400"/>
            </a:xfrm>
            <a:prstGeom prst="roundRect">
              <a:avLst/>
            </a:prstGeom>
            <a:solidFill>
              <a:schemeClr val="bg2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rtl="1"/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نتيجه گيري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شامل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"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نكات مهم انجام شده در 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مقاله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به صورت خلاصه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می باشد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(قلم بی­نازنین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40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r>
                <a:rPr lang="fa-IR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مهمترین منابع لاتین 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(</a:t>
              </a:r>
              <a:r>
                <a:rPr lang="fa-IR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قلم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en-GB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</a:t>
              </a:r>
              <a:r>
                <a:rPr lang="fa-IR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a-IR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با اندازه </a:t>
              </a:r>
              <a:r>
                <a:rPr lang="fa-IR" sz="3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28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</a:p>
            <a:p>
              <a:pPr algn="just" rtl="1"/>
              <a:r>
                <a:rPr lang="fa-IR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مهمترین منابع فارسی </a:t>
              </a:r>
              <a:r>
                <a:rPr lang="ar-SA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(قلم بی­نازنین</a:t>
              </a:r>
              <a:r>
                <a:rPr lang="fa-IR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32</a:t>
              </a:r>
              <a:r>
                <a:rPr lang="ar-SA" sz="32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  <a:endParaRPr lang="en-US" sz="32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376885" y="13687425"/>
              <a:ext cx="9116616" cy="6629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rtl="1"/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نتایج و بحث بیان مختصری از "یافته های تحقیق (بیان یافته ها، نوآوری پژوهش)، روش ها و آزمون های آماری جهت بررسی نتایج و تحلیل کمی و کیفی داده ها به همراه </a:t>
              </a:r>
              <a:r>
                <a:rPr lang="ar-IQ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مقایسه نوآوری حاضر با نوآوری مقالات معتبر پیشینه،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ar-IQ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منحصر به فرد بودن یافته های تحقیق،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ar-IQ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ارائه پیشنهادات عملی جهت گسترش و تولید دانش و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ar-IQ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ارزش کابردی حاصل از یافته های تحقیق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است. نتایج می تواند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همراه با جدول، نمودار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یا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شکل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باشد 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(قلم بی­نازنین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40</a:t>
              </a:r>
              <a:r>
                <a:rPr lang="ar-SA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)</a:t>
              </a:r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</a:p>
            <a:p>
              <a:pPr algn="just" rtl="1"/>
              <a:endParaRPr lang="en-US" sz="4000" dirty="0">
                <a:solidFill>
                  <a:schemeClr val="tx1"/>
                </a:solidFill>
                <a:cs typeface="B Lotus" panose="00000400000000000000" pitchFamily="2" charset="-78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8443446" y="8763000"/>
              <a:ext cx="1924853" cy="742950"/>
            </a:xfrm>
            <a:prstGeom prst="roundRect">
              <a:avLst/>
            </a:prstGeom>
            <a:solidFill>
              <a:srgbClr val="FFFF66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4400" dirty="0">
                  <a:solidFill>
                    <a:schemeClr val="tx1"/>
                  </a:solidFill>
                  <a:cs typeface="B Nazanin" panose="00000400000000000000" pitchFamily="2" charset="-78"/>
                </a:rPr>
                <a:t>چکیده </a:t>
              </a:r>
              <a:endParaRPr lang="en-US" sz="4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376885" y="8559714"/>
              <a:ext cx="9116615" cy="4870535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  <a:p>
              <a:pPr algn="just" rtl="1"/>
              <a:r>
                <a:rPr lang="fa-IR" sz="4000" dirty="0">
                  <a:solidFill>
                    <a:schemeClr val="tx1"/>
                  </a:solidFill>
                  <a:cs typeface="B Nazanin" panose="00000400000000000000" pitchFamily="2" charset="-78"/>
                </a:rPr>
                <a:t>چکیده گرافیکی شامل نمایش کار انجام شده، یافته ها و نتایج اصلی مقاله در قالب یک تصویر به صورت خلاصه می باشد. </a:t>
              </a:r>
            </a:p>
            <a:p>
              <a:pPr algn="just" rtl="1"/>
              <a:endParaRPr lang="fa-IR" sz="40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8015685" y="8763000"/>
              <a:ext cx="3067853" cy="742950"/>
            </a:xfrm>
            <a:prstGeom prst="roundRect">
              <a:avLst/>
            </a:prstGeom>
            <a:solidFill>
              <a:srgbClr val="FFFF66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4400" dirty="0">
                  <a:solidFill>
                    <a:schemeClr val="tx1"/>
                  </a:solidFill>
                  <a:cs typeface="B Nazanin" panose="00000400000000000000" pitchFamily="2" charset="-78"/>
                </a:rPr>
                <a:t>چکیده گرافیکی </a:t>
              </a:r>
              <a:endParaRPr lang="en-US" sz="4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833100" y="13624761"/>
            <a:ext cx="1511300" cy="6853989"/>
            <a:chOff x="10638631" y="13624761"/>
            <a:chExt cx="1582739" cy="6853989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638631" y="20478750"/>
              <a:ext cx="1582739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0638631" y="13624761"/>
              <a:ext cx="1582739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-35688"/>
            <a:ext cx="23012400" cy="41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359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Lotus</vt:lpstr>
      <vt:lpstr>B Nazanin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rcc2</cp:lastModifiedBy>
  <cp:revision>41</cp:revision>
  <dcterms:created xsi:type="dcterms:W3CDTF">2016-12-29T15:47:39Z</dcterms:created>
  <dcterms:modified xsi:type="dcterms:W3CDTF">2025-05-19T07:50:11Z</dcterms:modified>
</cp:coreProperties>
</file>